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810" r:id="rId5"/>
    <p:sldId id="812" r:id="rId6"/>
    <p:sldId id="811" r:id="rId7"/>
    <p:sldId id="813" r:id="rId8"/>
    <p:sldId id="819" r:id="rId9"/>
    <p:sldId id="818" r:id="rId10"/>
    <p:sldId id="403" r:id="rId11"/>
    <p:sldId id="814" r:id="rId12"/>
    <p:sldId id="815" r:id="rId13"/>
    <p:sldId id="809" r:id="rId14"/>
    <p:sldId id="776" r:id="rId15"/>
    <p:sldId id="817" r:id="rId16"/>
    <p:sldId id="820" r:id="rId17"/>
    <p:sldId id="821" r:id="rId18"/>
    <p:sldId id="823" r:id="rId19"/>
    <p:sldId id="262" r:id="rId20"/>
    <p:sldId id="824" r:id="rId21"/>
    <p:sldId id="822" r:id="rId22"/>
    <p:sldId id="2026" r:id="rId23"/>
    <p:sldId id="1948" r:id="rId24"/>
    <p:sldId id="2024" r:id="rId25"/>
    <p:sldId id="2025" r:id="rId26"/>
    <p:sldId id="82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8"/>
    <p:restoredTop sz="94634"/>
  </p:normalViewPr>
  <p:slideViewPr>
    <p:cSldViewPr snapToGrid="0">
      <p:cViewPr varScale="1">
        <p:scale>
          <a:sx n="166" d="100"/>
          <a:sy n="166" d="100"/>
        </p:scale>
        <p:origin x="200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21474-C187-9D47-9725-15E2DEB4E895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D2E8-7699-954B-949F-FB7DD167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8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8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6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813A-901B-36D6-2140-2DCB2BE13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3243B-239F-AE45-C22D-A79CFBFC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6E8D4-4841-B0A2-A533-3202CD9B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590DA-891B-5BB9-F42B-FC6583FD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6EC20-2548-9EF1-2530-7A832B76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5E0F-DFC5-AB5B-C7A5-978775D5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8EA07-04DF-6A51-77D2-CE7EE68D5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4EA45-4FB1-E1FC-1E4D-C92DF316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3FF56-CD59-D0C1-C33E-1F6E8FC7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7B9B-E311-7423-6F3D-CC9F867A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2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219B3-DB66-F65E-1664-E378C79B7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7ECE5-1919-CAA6-8754-F383FCCEF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A21F2-CE4C-AA81-C3FD-E4E73B6C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910E2-B931-C4C3-6934-8E6A2FF0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233F-BA33-0E51-402E-C2DF3FCD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2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AF79-9019-551A-635C-7291EFE2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C18D-5BC9-C233-2EA6-FCCBDE39F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785E-F950-7B5C-8EE4-1AB6BB0A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882E-0003-60EE-98AE-429C01DE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B951-0F6B-4BA4-E944-08693FE5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0544-E76D-F9BC-A973-5B58DF98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D342-177E-E745-8B8D-6F2A0B3C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E144-AE0B-B7F5-F533-390F92E6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A5E4C-2297-ED6C-22C2-A4A06A82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509A-3C09-1526-17C1-EB06B273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4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053D-8E03-E452-6581-1C68A327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BC91-94D8-85B2-CF0B-D720ABB4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8497F-CC7B-AC7F-D13E-153EFEA80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7BC8E-0D9E-8BDC-26B8-93286051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D8B46-73FB-FA67-35D5-BDD3DA23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52FD-6273-EAD7-161F-D21531FE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51E3-4485-91F9-1CA0-F0851543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F0782-D9E1-1616-1723-48C0175DB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12FB3-B558-8432-2EC4-CBBA9C0AF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E3FB7-0BD0-B29D-D81B-A94899B0C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A5A7E-C07E-BBA9-990F-B257834F8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67B6F-B461-B2D9-F5B2-88414BC9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B131D-F880-F688-35F0-8B873A27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6F6DA-E595-D141-959F-B5B77F6E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735-E078-F695-50AA-F84B0EE2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D2D1-2A9E-7510-2228-A45A7871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12F8F-E11C-B6D8-EACC-37A7EB44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3FEC8-66C8-99B0-56CA-BA367623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5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BF373-1323-A56D-6D9B-F7DAE886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FF251-A8A0-B9AF-BD11-9C4B973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CB59-4E3D-656D-1040-CFBB850E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4699-DB93-288A-DBE9-AB1D1615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31A9-1A62-1B65-CECE-AFA1974C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03B42-7139-A9EF-D7AF-4FC95CC46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B976B-B2E5-B505-C761-34233247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6C2F3-A412-82E8-79D3-552E628E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85EEA-FE99-8C77-2CB9-8E91C93C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197E-28F4-3D1F-71B9-61BFF951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F061A-450F-9B09-B95B-A76241F58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3C10C-7D48-99B4-E521-5363229CB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B667-D059-6505-197A-19E49E5A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3F265-AE73-1A3C-D32D-3CC69D6C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CF4B6-3D05-ADD3-9578-FF4C5106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C34C05-3122-24A6-E5C4-188588C0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2E808-B90E-E6AE-97A3-FBAA7414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DA3D-A682-D74B-D0FD-FC4F10D13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F22321-F210-C348-BE45-FAA77DB468BF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876E-F626-2B92-22EB-F3F3410BC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F697B-C70F-9025-0CAD-0DB1741B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8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rainger.illinois.edu/CS433/fa2021/slides/chapter1-part1-post-lecture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4265-3ADE-A52C-7683-AD599C4CB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4FF1F-378F-B19A-3B14-2C47400C9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September, 2025</a:t>
            </a:r>
          </a:p>
        </p:txBody>
      </p:sp>
    </p:spTree>
    <p:extLst>
      <p:ext uri="{BB962C8B-B14F-4D97-AF65-F5344CB8AC3E}">
        <p14:creationId xmlns:p14="http://schemas.microsoft.com/office/powerpoint/2010/main" val="2921844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6/27/2014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A1A6B-7690-4168-9CD4-425D2F3356B3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1981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“</a:t>
            </a:r>
            <a:r>
              <a:rPr lang="en-US" sz="4000" i="1"/>
              <a:t>It never pays to think until you’ve run out of data</a:t>
            </a:r>
            <a:r>
              <a:rPr lang="en-US" sz="4000"/>
              <a:t>” – Eric Brill</a:t>
            </a:r>
          </a:p>
        </p:txBody>
      </p:sp>
      <p:pic>
        <p:nvPicPr>
          <p:cNvPr id="119811" name="Picture 3" descr="Figure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1447801"/>
            <a:ext cx="6324600" cy="5059363"/>
          </a:xfrm>
          <a:noFill/>
          <a:ln/>
        </p:spPr>
      </p:pic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3352801" y="1828800"/>
            <a:ext cx="5084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Times New Roman" pitchFamily="18" charset="0"/>
              </a:rPr>
              <a:t>Banko &amp; Brill:  Mitigating the Paucity-of-Data Problem (HLT 2001)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2971800" y="5257800"/>
            <a:ext cx="6172200" cy="1264980"/>
          </a:xfrm>
          <a:prstGeom prst="cloudCallout">
            <a:avLst>
              <a:gd name="adj1" fmla="val -1259"/>
              <a:gd name="adj2" fmla="val -153245"/>
            </a:avLst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Fire everybody and 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spend the money on data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8244968" y="3200400"/>
            <a:ext cx="2527940" cy="830997"/>
          </a:xfrm>
          <a:prstGeom prst="wedgeRectCallout">
            <a:avLst>
              <a:gd name="adj1" fmla="val -73407"/>
              <a:gd name="adj2" fmla="val -4067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There is no data like more data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1752600" y="2438400"/>
            <a:ext cx="2362200" cy="831850"/>
          </a:xfrm>
          <a:prstGeom prst="wedgeRectCallout">
            <a:avLst>
              <a:gd name="adj1" fmla="val 54435"/>
              <a:gd name="adj2" fmla="val 893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No consistently</a:t>
            </a:r>
          </a:p>
          <a:p>
            <a:pPr algn="ctr"/>
            <a:r>
              <a:rPr lang="en-US" sz="2400"/>
              <a:t>best learner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 rot="16200000">
            <a:off x="9453563" y="4735512"/>
            <a:ext cx="3505200" cy="466725"/>
          </a:xfrm>
          <a:prstGeom prst="wedgeRectCallout">
            <a:avLst>
              <a:gd name="adj1" fmla="val -24005"/>
              <a:gd name="adj2" fmla="val -406604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Quoted out of context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3962400" y="1447800"/>
            <a:ext cx="6477000" cy="831850"/>
          </a:xfrm>
          <a:prstGeom prst="wedgeRectCallout">
            <a:avLst>
              <a:gd name="adj1" fmla="val -12255"/>
              <a:gd name="adj2" fmla="val 9503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Moore’s Law Constant:</a:t>
            </a:r>
          </a:p>
          <a:p>
            <a:pPr algn="ctr"/>
            <a:r>
              <a:rPr lang="en-US" sz="2400"/>
              <a:t>Data Collection Rates </a:t>
            </a:r>
            <a:r>
              <a:rPr lang="en-US" sz="2400">
                <a:sym typeface="Wingdings" pitchFamily="2" charset="2"/>
              </a:rPr>
              <a:t> Improvement Rates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1730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EF280751-BB1A-8392-9A78-A4FD50883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982" y="158190"/>
            <a:ext cx="8852649" cy="65147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6E5E8-29EA-1326-A5F5-15058C65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57" y="342072"/>
            <a:ext cx="3618539" cy="2946694"/>
          </a:xfrm>
        </p:spPr>
        <p:txBody>
          <a:bodyPr/>
          <a:lstStyle/>
          <a:p>
            <a:r>
              <a:rPr lang="en-US" sz="6000" dirty="0"/>
              <a:t>Peak Data: </a:t>
            </a:r>
            <a:br>
              <a:rPr lang="en-US" dirty="0"/>
            </a:br>
            <a:r>
              <a:rPr lang="en-US" sz="2400" dirty="0"/>
              <a:t>We are running out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7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00E746-F97D-C1DE-96B3-20FDB42C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Scope</a:t>
            </a:r>
          </a:p>
        </p:txBody>
      </p:sp>
      <p:pic>
        <p:nvPicPr>
          <p:cNvPr id="5" name="Content Placeholder 4" descr="A person standing in front of a computer&#10;&#10;AI-generated content may be incorrect.">
            <a:extLst>
              <a:ext uri="{FF2B5EF4-FFF2-40B4-BE49-F238E27FC236}">
                <a16:creationId xmlns:a16="http://schemas.microsoft.com/office/drawing/2014/main" id="{50108442-A893-D7BC-2F3F-AAAAB24B78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0761" y="1379951"/>
            <a:ext cx="5586051" cy="589684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D98688-5BC8-C072-5268-2D53DDBD09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Collaboration with </a:t>
            </a:r>
          </a:p>
          <a:p>
            <a:pPr lvl="1"/>
            <a:r>
              <a:rPr lang="en-US" dirty="0"/>
              <a:t>Alex Szalay (Astronomy)</a:t>
            </a:r>
          </a:p>
          <a:p>
            <a:r>
              <a:rPr lang="en-US" dirty="0"/>
              <a:t>I was hoping his data would be astronomical</a:t>
            </a:r>
          </a:p>
          <a:p>
            <a:pPr lvl="1"/>
            <a:r>
              <a:rPr lang="en-US" dirty="0"/>
              <a:t>But data in astronomy</a:t>
            </a:r>
          </a:p>
          <a:p>
            <a:pPr lvl="1"/>
            <a:r>
              <a:rPr lang="en-US" dirty="0"/>
              <a:t>are limited by budgets</a:t>
            </a:r>
          </a:p>
          <a:p>
            <a:r>
              <a:rPr lang="en-US" dirty="0"/>
              <a:t>He was hoping speech data would be larger</a:t>
            </a:r>
          </a:p>
          <a:p>
            <a:pPr lvl="1"/>
            <a:r>
              <a:rPr lang="en-US" dirty="0"/>
              <a:t>but there is a population bound</a:t>
            </a:r>
          </a:p>
          <a:p>
            <a:r>
              <a:rPr lang="en-US" dirty="0"/>
              <a:t>Doctors at Hopkins suggested we look at DNA</a:t>
            </a:r>
          </a:p>
          <a:p>
            <a:pPr lvl="1"/>
            <a:r>
              <a:rPr lang="en-US" dirty="0"/>
              <a:t>Disks </a:t>
            </a:r>
            <a:r>
              <a:rPr lang="en-US" dirty="0">
                <a:sym typeface="Wingdings" pitchFamily="2" charset="2"/>
              </a:rPr>
              <a:t> 1k bigger per decade</a:t>
            </a:r>
          </a:p>
          <a:p>
            <a:pPr lvl="1"/>
            <a:r>
              <a:rPr lang="en-US" dirty="0"/>
              <a:t>DNA </a:t>
            </a:r>
            <a:r>
              <a:rPr lang="en-US" dirty="0">
                <a:sym typeface="Wingdings" pitchFamily="2" charset="2"/>
              </a:rPr>
              <a:t> 10k bigger per decade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7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8"/>
            <a:ext cx="7617550" cy="2047211"/>
          </a:xfrm>
          <a:prstGeom prst="wedgeRoundRectCallout">
            <a:avLst>
              <a:gd name="adj1" fmla="val -30996"/>
              <a:gd name="adj2" fmla="val -116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Industry has an unfair advantage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Big Investments </a:t>
            </a:r>
            <a:r>
              <a:rPr lang="en-US" sz="2400" dirty="0">
                <a:sym typeface="Wingdings" pitchFamily="2" charset="2"/>
              </a:rPr>
              <a:t> Risk Adverse  Less Creativity</a:t>
            </a:r>
            <a:endParaRPr lang="en-US" sz="24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9236208" y="242592"/>
            <a:ext cx="2732629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</p:txBody>
      </p:sp>
    </p:spTree>
    <p:extLst>
      <p:ext uri="{BB962C8B-B14F-4D97-AF65-F5344CB8AC3E}">
        <p14:creationId xmlns:p14="http://schemas.microsoft.com/office/powerpoint/2010/main" val="24913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911FA-ECB2-404F-B236-69B510B5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1202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4628-5938-AA77-207E-78FC3A86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Anyone (even academics) can afford to play!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94F36941-C4B2-92A0-91BB-164358274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094" y="1798651"/>
            <a:ext cx="7772400" cy="44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7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9E97F6-3B33-33FA-2EFA-3EDE55CF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029CF-2434-E0D1-A0CD-35838C82EE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People</a:t>
            </a:r>
          </a:p>
          <a:p>
            <a:r>
              <a:rPr lang="en-US" dirty="0"/>
              <a:t>Data (Empiricism)</a:t>
            </a:r>
          </a:p>
          <a:p>
            <a:r>
              <a:rPr lang="en-US" dirty="0"/>
              <a:t>Bandwidth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CPUs</a:t>
            </a:r>
          </a:p>
          <a:p>
            <a:r>
              <a:rPr lang="en-US" dirty="0"/>
              <a:t>GPUs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5E0525-EC51-CB9F-90E4-DEEBE3AC9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Everything is getting better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In addition,</a:t>
            </a:r>
          </a:p>
          <a:p>
            <a:pPr lvl="1"/>
            <a:r>
              <a:rPr lang="en-US" dirty="0"/>
              <a:t>supply is increasing</a:t>
            </a:r>
          </a:p>
          <a:p>
            <a:pPr lvl="1"/>
            <a:r>
              <a:rPr lang="en-US" dirty="0"/>
              <a:t>faster than demand</a:t>
            </a:r>
          </a:p>
          <a:p>
            <a:r>
              <a:rPr lang="en-US" dirty="0"/>
              <a:t>Historically,</a:t>
            </a:r>
          </a:p>
          <a:p>
            <a:pPr lvl="1"/>
            <a:r>
              <a:rPr lang="en-US" dirty="0"/>
              <a:t>If we build it, they will come</a:t>
            </a:r>
          </a:p>
          <a:p>
            <a:r>
              <a:rPr lang="en-US" dirty="0"/>
              <a:t>But if everyone has more compute than they need</a:t>
            </a:r>
          </a:p>
          <a:p>
            <a:pPr lvl="1"/>
            <a:r>
              <a:rPr lang="en-US" dirty="0"/>
              <a:t>will they continue to come</a:t>
            </a:r>
          </a:p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find new killer apps </a:t>
            </a:r>
          </a:p>
          <a:p>
            <a:pPr lvl="1"/>
            <a:r>
              <a:rPr lang="en-US" dirty="0"/>
              <a:t>(so demand keeps up with supply)</a:t>
            </a:r>
          </a:p>
        </p:txBody>
      </p:sp>
    </p:spTree>
    <p:extLst>
      <p:ext uri="{BB962C8B-B14F-4D97-AF65-F5344CB8AC3E}">
        <p14:creationId xmlns:p14="http://schemas.microsoft.com/office/powerpoint/2010/main" val="3484952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C430-5588-C36E-2307-B87B7829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Current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ACB2-B4C9-3C26-EBDE-D1DA0F69DA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E3DD-4CFA-1BA5-9BA7-23B18BE13A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06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E8759-EA97-BD49-ED6D-3D983C63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49F722-882F-D62C-3D7A-1B572383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BERT-like Embeddings of Papers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r>
                  <a:rPr lang="en-US" dirty="0"/>
                  <a:t>each paper is a BERT vector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DAC90B-DB4D-95C5-BE04-5D9F065C1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Graph Embeddings of Citations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r>
                  <a:rPr lang="en-US" dirty="0"/>
                  <a:t>each paper is a spectral clustering of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=280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 r="-1467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E7EF38A-2CDD-B1A5-32F2-8DA0A6D91DEC}"/>
              </a:ext>
            </a:extLst>
          </p:cNvPr>
          <p:cNvSpPr/>
          <p:nvPr/>
        </p:nvSpPr>
        <p:spPr>
          <a:xfrm>
            <a:off x="9167051" y="4810715"/>
            <a:ext cx="2675761" cy="959993"/>
          </a:xfrm>
          <a:prstGeom prst="wedgeRoundRectCallout">
            <a:avLst>
              <a:gd name="adj1" fmla="val -86813"/>
              <a:gd name="adj2" fmla="val 445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to capture random walks </a:t>
            </a:r>
          </a:p>
        </p:txBody>
      </p:sp>
    </p:spTree>
    <p:extLst>
      <p:ext uri="{BB962C8B-B14F-4D97-AF65-F5344CB8AC3E}">
        <p14:creationId xmlns:p14="http://schemas.microsoft.com/office/powerpoint/2010/main" val="7088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A8D6E4-8ECE-0C5D-C475-C8FAA1C0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10BB5C-B133-3165-EC82-92A07D117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D55674-EB7B-F47B-A26E-FA506B795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assume unlimited data</a:t>
            </a:r>
          </a:p>
          <a:p>
            <a:pPr lvl="1"/>
            <a:r>
              <a:rPr lang="en-US" dirty="0"/>
              <a:t>Language data: limited by population bound</a:t>
            </a:r>
          </a:p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3B6A6-7990-3D59-BF2A-C532B8D6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CDBE695-6499-D78B-F86A-069FE6ECA3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</p:spTree>
    <p:extLst>
      <p:ext uri="{BB962C8B-B14F-4D97-AF65-F5344CB8AC3E}">
        <p14:creationId xmlns:p14="http://schemas.microsoft.com/office/powerpoint/2010/main" val="133767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5B41-7607-5666-ADDE-FB030E42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EB583-CCB6-0096-5802-8AA43A88B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Larger Graphs </a:t>
            </a:r>
            <a:r>
              <a:rPr lang="en-US" dirty="0">
                <a:sym typeface="Wingdings" pitchFamily="2" charset="2"/>
              </a:rPr>
              <a:t> Spectral Clustering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CA700-B369-8F08-1642-A9615FA88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Standard Benchmarks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8E001-1E5F-12F8-6058-717A8A1EC81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Evaluate a single point</a:t>
            </a:r>
          </a:p>
          <a:p>
            <a:r>
              <a:rPr lang="en-US" dirty="0"/>
              <a:t>Miss the scaling effect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1176E63E-34A3-05A7-8657-75AC1AA8E8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2759869"/>
            <a:ext cx="43307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701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BECC4C-0845-9917-6699-021D927C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Low Resource Languages </a:t>
            </a:r>
            <a:r>
              <a:rPr lang="en-US" sz="3600" dirty="0">
                <a:sym typeface="Wingdings" pitchFamily="2" charset="2"/>
              </a:rPr>
              <a:t> Growth Opportunities</a:t>
            </a:r>
            <a:endParaRPr lang="en-US" sz="3600" dirty="0"/>
          </a:p>
        </p:txBody>
      </p:sp>
      <p:pic>
        <p:nvPicPr>
          <p:cNvPr id="8" name="Content Placeholder 7" descr="A screenshot of a table&#10;&#10;AI-generated content may be incorrect.">
            <a:extLst>
              <a:ext uri="{FF2B5EF4-FFF2-40B4-BE49-F238E27FC236}">
                <a16:creationId xmlns:a16="http://schemas.microsoft.com/office/drawing/2014/main" id="{A7F84993-B976-374A-3007-89DF41D67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988" y="1449106"/>
            <a:ext cx="7637289" cy="5200799"/>
          </a:xfrm>
        </p:spPr>
      </p:pic>
    </p:spTree>
    <p:extLst>
      <p:ext uri="{BB962C8B-B14F-4D97-AF65-F5344CB8AC3E}">
        <p14:creationId xmlns:p14="http://schemas.microsoft.com/office/powerpoint/2010/main" val="3448173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A3413F-F109-3904-1A86-58B1CDEA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86" y="692150"/>
            <a:ext cx="7206564" cy="5849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E67432-3EAE-6371-3085-5E6AF771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537" y="40005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4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8EAC34-9E75-4C78-06F3-36E1E702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23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54B0A88-4540-A43F-81C0-1924134C0CD7}"/>
              </a:ext>
            </a:extLst>
          </p:cNvPr>
          <p:cNvSpPr/>
          <p:nvPr/>
        </p:nvSpPr>
        <p:spPr>
          <a:xfrm>
            <a:off x="9076029" y="5939283"/>
            <a:ext cx="2937295" cy="834134"/>
          </a:xfrm>
          <a:prstGeom prst="wedgeRoundRectCallout">
            <a:avLst>
              <a:gd name="adj1" fmla="val -25799"/>
              <a:gd name="adj2" fmla="val -649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94575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3FA03-9B22-92B5-98FA-74D103CC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833A9FD5-EA1E-C5C5-3C74-9B9462364CC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692" y="-357661"/>
            <a:ext cx="10219038" cy="7085439"/>
          </a:xfrm>
        </p:spPr>
      </p:pic>
    </p:spTree>
    <p:extLst>
      <p:ext uri="{BB962C8B-B14F-4D97-AF65-F5344CB8AC3E}">
        <p14:creationId xmlns:p14="http://schemas.microsoft.com/office/powerpoint/2010/main" val="1047829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F377B-EDEE-7D3A-B1CD-9A2C6F93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BF413-621F-0729-A36D-38BC5C8C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Unifying Theme </a:t>
            </a:r>
            <a:r>
              <a:rPr lang="en-US" dirty="0">
                <a:sym typeface="Wingdings" pitchFamily="2" charset="2"/>
              </a:rPr>
              <a:t> Scaling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C3FCB9-4C50-30EF-8302-F941380AF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CDC9A-D385-CB99-9A04-0BBED46A02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assume unlimited data</a:t>
            </a:r>
          </a:p>
          <a:p>
            <a:pPr lvl="1"/>
            <a:r>
              <a:rPr lang="en-US" dirty="0"/>
              <a:t>Language data: limited by population bound</a:t>
            </a:r>
          </a:p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C209B4-89AC-9776-8D90-8E583ED43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046606-F447-35A6-8DF4-F04DBBBB75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</p:spTree>
    <p:extLst>
      <p:ext uri="{BB962C8B-B14F-4D97-AF65-F5344CB8AC3E}">
        <p14:creationId xmlns:p14="http://schemas.microsoft.com/office/powerpoint/2010/main" val="424587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2E3480-5344-F8BF-B88F-B5C6FF5A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Everything is getting better</a:t>
            </a:r>
            <a:br>
              <a:rPr lang="en-US" sz="4800" dirty="0"/>
            </a:br>
            <a:r>
              <a:rPr lang="en-US" sz="2800" dirty="0"/>
              <a:t>SPEC Benchmark: 50k speedup over 40 years</a:t>
            </a:r>
            <a:endParaRPr lang="en-US" sz="4800" dirty="0"/>
          </a:p>
        </p:txBody>
      </p:sp>
      <p:pic>
        <p:nvPicPr>
          <p:cNvPr id="8" name="Content Placeholder 7" descr="A graph of a graph showing the growth of a computer&#10;&#10;AI-generated content may be incorrect.">
            <a:extLst>
              <a:ext uri="{FF2B5EF4-FFF2-40B4-BE49-F238E27FC236}">
                <a16:creationId xmlns:a16="http://schemas.microsoft.com/office/drawing/2014/main" id="{54721509-9F9D-D5F7-F121-A3EC8C37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969" y="2065885"/>
            <a:ext cx="6496059" cy="462791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E062B6-0ACB-7110-BF70-4B73F67E003F}"/>
              </a:ext>
            </a:extLst>
          </p:cNvPr>
          <p:cNvSpPr txBox="1"/>
          <p:nvPr/>
        </p:nvSpPr>
        <p:spPr>
          <a:xfrm>
            <a:off x="838200" y="1506022"/>
            <a:ext cx="952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https://courses.grainger.illinois.edu/CS433/fa2021/slides/chapter1-part1-post-lecture.pdf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A54B6A-0EFD-033C-DC1F-2117B4728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45817" y="74722"/>
            <a:ext cx="1615966" cy="16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2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CF18-55E1-301A-ECBC-DB096805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Improvements Everywhere,</a:t>
            </a:r>
            <a:br>
              <a:rPr lang="en-US" dirty="0"/>
            </a:br>
            <a:r>
              <a:rPr lang="en-US" dirty="0"/>
              <a:t>But with Different Time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AB44-4A8D-7F8B-182D-58BF466F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A8781-F18B-EAEF-6DE3-419A02CB2B66}"/>
              </a:ext>
            </a:extLst>
          </p:cNvPr>
          <p:cNvSpPr txBox="1"/>
          <p:nvPr/>
        </p:nvSpPr>
        <p:spPr>
          <a:xfrm>
            <a:off x="3048657" y="3086679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C68B7D7-1C8A-9780-84E3-ADE2AF1D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28" y="1825625"/>
            <a:ext cx="7081344" cy="486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A3C07E6-32F7-8887-AD80-F065EC5502C3}"/>
              </a:ext>
            </a:extLst>
          </p:cNvPr>
          <p:cNvSpPr/>
          <p:nvPr/>
        </p:nvSpPr>
        <p:spPr>
          <a:xfrm>
            <a:off x="9032796" y="5727138"/>
            <a:ext cx="1438980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Physics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A70644C-D8B7-E297-794C-394CF28E5CF8}"/>
              </a:ext>
            </a:extLst>
          </p:cNvPr>
          <p:cNvSpPr/>
          <p:nvPr/>
        </p:nvSpPr>
        <p:spPr>
          <a:xfrm>
            <a:off x="9032796" y="2576662"/>
            <a:ext cx="1861176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R&amp;D Budget</a:t>
            </a:r>
          </a:p>
        </p:txBody>
      </p:sp>
    </p:spTree>
    <p:extLst>
      <p:ext uri="{BB962C8B-B14F-4D97-AF65-F5344CB8AC3E}">
        <p14:creationId xmlns:p14="http://schemas.microsoft.com/office/powerpoint/2010/main" val="197765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6290-1134-285D-5579-1684525B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Gap: Disks &gt;&gt; Bandwidth</a:t>
            </a:r>
          </a:p>
        </p:txBody>
      </p:sp>
      <p:pic>
        <p:nvPicPr>
          <p:cNvPr id="9" name="Content Placeholder 8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4C3D83E7-0739-9955-6E1F-C059BD57B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861344"/>
            <a:ext cx="7315200" cy="4279900"/>
          </a:xfrm>
        </p:spPr>
      </p:pic>
    </p:spTree>
    <p:extLst>
      <p:ext uri="{BB962C8B-B14F-4D97-AF65-F5344CB8AC3E}">
        <p14:creationId xmlns:p14="http://schemas.microsoft.com/office/powerpoint/2010/main" val="2848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457D3-F1B5-3DC3-241E-FB0CCA7E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Edge (Phones, NAS, etc.)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AWS: $276/TB/year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8B8BF-EE74-D3EB-0862-0B349478B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Disk: 68 TBs @ $11/TB</a:t>
            </a:r>
          </a:p>
          <a:p>
            <a:r>
              <a:rPr lang="en-US" dirty="0"/>
              <a:t>Broadband: 2Gps @ $100/month</a:t>
            </a:r>
          </a:p>
        </p:txBody>
      </p:sp>
      <p:pic>
        <p:nvPicPr>
          <p:cNvPr id="15" name="Content Placeholder 14" descr="A black box on a white shelf&#10;&#10;AI-generated content may be incorrect.">
            <a:extLst>
              <a:ext uri="{FF2B5EF4-FFF2-40B4-BE49-F238E27FC236}">
                <a16:creationId xmlns:a16="http://schemas.microsoft.com/office/drawing/2014/main" id="{8F8AB6BB-543C-71EA-A0CE-516F4CAE4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5007" t="9814" r="13109" b="24434"/>
          <a:stretch>
            <a:fillRect/>
          </a:stretch>
        </p:blipFill>
        <p:spPr>
          <a:xfrm>
            <a:off x="839788" y="2603866"/>
            <a:ext cx="4070309" cy="378414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AC24E7-2D95-917A-E5DE-D3B932127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SSD: 4TBs @ $60/TB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73D9D2-1D66-F605-4357-85962A911A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3118" t="14596" r="11935" b="15069"/>
          <a:stretch>
            <a:fillRect/>
          </a:stretch>
        </p:blipFill>
        <p:spPr bwMode="auto">
          <a:xfrm>
            <a:off x="6172199" y="2743199"/>
            <a:ext cx="4562395" cy="37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1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03F535C-A688-9C50-4528-CDB1DF71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http://recommendpapers.xyz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FA6936-19A4-F251-7FEC-EF8358734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6893" y="1825625"/>
            <a:ext cx="7558214" cy="4351338"/>
          </a:xfrm>
        </p:spPr>
      </p:pic>
      <p:pic>
        <p:nvPicPr>
          <p:cNvPr id="25605" name="Picture 5">
            <a:extLst>
              <a:ext uri="{FF2B5EF4-FFF2-40B4-BE49-F238E27FC236}">
                <a16:creationId xmlns:a16="http://schemas.microsoft.com/office/drawing/2014/main" id="{409BDD45-9E6C-ADF2-220A-1A6FE500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950" y="45104"/>
            <a:ext cx="2662518" cy="266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54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7757-D196-B3F7-90F9-32AB153B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“Diseconomies of Scale”</a:t>
            </a:r>
            <a:br>
              <a:rPr lang="en-US" dirty="0"/>
            </a:br>
            <a:r>
              <a:rPr lang="en-US" dirty="0"/>
              <a:t>Scale depends on size of market, not machine</a:t>
            </a:r>
            <a:br>
              <a:rPr lang="en-US" dirty="0"/>
            </a:br>
            <a:r>
              <a:rPr lang="en-US" dirty="0"/>
              <a:t>Phones/PCs are bigger than Super-computers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2C907-A4F5-1D7D-2AB0-858653237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Thinking Machines (CM-2)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01B567-17D6-886F-6B2A-F68B4CBD4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Cray-1</a:t>
            </a:r>
          </a:p>
        </p:txBody>
      </p:sp>
      <p:pic>
        <p:nvPicPr>
          <p:cNvPr id="40964" name="Picture 4" descr="Cray-1 - Wikipedia">
            <a:extLst>
              <a:ext uri="{FF2B5EF4-FFF2-40B4-BE49-F238E27FC236}">
                <a16:creationId xmlns:a16="http://schemas.microsoft.com/office/drawing/2014/main" id="{3AFD8236-0A23-D29B-34E4-30A105631CD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844" y="2505075"/>
            <a:ext cx="3771900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group of people walking in a museum&#10;&#10;AI-generated content may be incorrect.">
            <a:extLst>
              <a:ext uri="{FF2B5EF4-FFF2-40B4-BE49-F238E27FC236}">
                <a16:creationId xmlns:a16="http://schemas.microsoft.com/office/drawing/2014/main" id="{D34230E5-DCC2-2F0F-A138-E2F49512F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9492" y="2505075"/>
            <a:ext cx="4918379" cy="3684588"/>
          </a:xfrm>
        </p:spPr>
      </p:pic>
    </p:spTree>
    <p:extLst>
      <p:ext uri="{BB962C8B-B14F-4D97-AF65-F5344CB8AC3E}">
        <p14:creationId xmlns:p14="http://schemas.microsoft.com/office/powerpoint/2010/main" val="302289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71A8-BEE2-DCD1-8D0C-9B69513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Chat on a phone</a:t>
            </a:r>
            <a:br>
              <a:rPr lang="en-US" dirty="0"/>
            </a:br>
            <a:r>
              <a:rPr lang="en-US" sz="2400" dirty="0"/>
              <a:t>What’s on the phone, stays on the phone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45D73C93-C3D3-09F7-C9F3-C77DEE84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7159" y="65981"/>
            <a:ext cx="3007217" cy="649847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FCE95-8CC0-454E-32C9-E9BD32F3E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19" y="3776111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04EDD-C251-7CF7-00D7-F77135E2EE5D}"/>
              </a:ext>
            </a:extLst>
          </p:cNvPr>
          <p:cNvSpPr txBox="1"/>
          <p:nvPr/>
        </p:nvSpPr>
        <p:spPr>
          <a:xfrm>
            <a:off x="445674" y="1905506"/>
            <a:ext cx="69226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Phones &gt;&gt; Datacenters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Short-term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Long-term cost (Economies of 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50532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1212</Words>
  <Application>Microsoft Macintosh PowerPoint</Application>
  <PresentationFormat>Widescreen</PresentationFormat>
  <Paragraphs>242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Vision</vt:lpstr>
      <vt:lpstr>Agenda:  Unifying Themes: Scaling, Growth &amp; Collaboration</vt:lpstr>
      <vt:lpstr>Everything is getting better SPEC Benchmark: 50k speedup over 40 years</vt:lpstr>
      <vt:lpstr>Exponential Improvements Everywhere, But with Different Time Constants</vt:lpstr>
      <vt:lpstr>Mobility Gap: Disks &gt;&gt; Bandwidth</vt:lpstr>
      <vt:lpstr>Clouds  Edge (Phones, NAS, etc.) AWS: $276/TB/year</vt:lpstr>
      <vt:lpstr>http://recommendpapers.xyz</vt:lpstr>
      <vt:lpstr>“Diseconomies of Scale” Scale depends on size of market, not machine Phones/PCs are bigger than Super-computers</vt:lpstr>
      <vt:lpstr>Chat on a phone What’s on the phone, stays on the phone</vt:lpstr>
      <vt:lpstr>“It never pays to think until you’ve run out of data” – Eric Brill</vt:lpstr>
      <vt:lpstr>Peak Data:  We are running out of data</vt:lpstr>
      <vt:lpstr>Data Scope</vt:lpstr>
      <vt:lpstr>Why Change Terminology?</vt:lpstr>
      <vt:lpstr> VLSI History http://www.eecs.mit.edu/docs/newsletter/VLSI.pdf http://ai.eecs.umich.edu/people/conway/Memoirs/MIT/MIT_Reminiscences.pdf   </vt:lpstr>
      <vt:lpstr>Anyone (even academics) can afford to play!</vt:lpstr>
      <vt:lpstr>Bottlenecks</vt:lpstr>
      <vt:lpstr>My Current Research</vt:lpstr>
      <vt:lpstr>Better Together</vt:lpstr>
      <vt:lpstr>Metcalfe’s Law (Network Effects)</vt:lpstr>
      <vt:lpstr>Network Effects</vt:lpstr>
      <vt:lpstr>Low Resource Languages  Growth Opportunities</vt:lpstr>
      <vt:lpstr>PowerPoint Presentation</vt:lpstr>
      <vt:lpstr>Adding Perspective to Speech/Vision Research COCO (Objective)  ArtEmis (Subjective)</vt:lpstr>
      <vt:lpstr>Embrace Diversity &amp; Multiple Perspectives</vt:lpstr>
      <vt:lpstr>PowerPoint Presentation</vt:lpstr>
      <vt:lpstr>Agenda: Unifying Theme  Scaling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18</cp:revision>
  <dcterms:created xsi:type="dcterms:W3CDTF">2025-08-28T15:59:18Z</dcterms:created>
  <dcterms:modified xsi:type="dcterms:W3CDTF">2025-08-28T20:28:51Z</dcterms:modified>
</cp:coreProperties>
</file>